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58" r:id="rId3"/>
    <p:sldId id="262" r:id="rId4"/>
    <p:sldId id="264" r:id="rId5"/>
    <p:sldId id="274" r:id="rId6"/>
    <p:sldId id="265" r:id="rId7"/>
    <p:sldId id="266" r:id="rId8"/>
    <p:sldId id="272" r:id="rId9"/>
    <p:sldId id="267" r:id="rId10"/>
    <p:sldId id="268" r:id="rId11"/>
    <p:sldId id="269" r:id="rId12"/>
    <p:sldId id="270" r:id="rId13"/>
    <p:sldId id="275" r:id="rId14"/>
    <p:sldId id="273" r:id="rId15"/>
    <p:sldId id="271" r:id="rId16"/>
    <p:sldId id="276" r:id="rId17"/>
    <p:sldId id="277" r:id="rId18"/>
    <p:sldId id="278" r:id="rId19"/>
    <p:sldId id="279" r:id="rId20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E7EFAAE-BED6-4FA3-9AAC-052F87C8F4B6}">
          <p14:sldIdLst>
            <p14:sldId id="257"/>
            <p14:sldId id="258"/>
            <p14:sldId id="262"/>
            <p14:sldId id="264"/>
            <p14:sldId id="274"/>
            <p14:sldId id="265"/>
            <p14:sldId id="266"/>
            <p14:sldId id="272"/>
            <p14:sldId id="267"/>
            <p14:sldId id="268"/>
            <p14:sldId id="269"/>
            <p14:sldId id="270"/>
            <p14:sldId id="275"/>
            <p14:sldId id="273"/>
            <p14:sldId id="271"/>
            <p14:sldId id="276"/>
            <p14:sldId id="277"/>
            <p14:sldId id="278"/>
          </p14:sldIdLst>
        </p14:section>
        <p14:section name="Seção sem Título" id="{7CE62E4B-DB82-4FA2-8C4E-C3EB7819544B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87" userDrawn="1">
          <p15:clr>
            <a:srgbClr val="A4A3A4"/>
          </p15:clr>
        </p15:guide>
        <p15:guide id="2" pos="29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B4BB"/>
    <a:srgbClr val="89ADA5"/>
    <a:srgbClr val="A7A7A7"/>
    <a:srgbClr val="90B2AB"/>
    <a:srgbClr val="6A968D"/>
    <a:srgbClr val="547872"/>
    <a:srgbClr val="F1EDEC"/>
    <a:srgbClr val="C0D3CF"/>
    <a:srgbClr val="9DBAB5"/>
    <a:srgbClr val="9BB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4" d="100"/>
          <a:sy n="34" d="100"/>
        </p:scale>
        <p:origin x="2328" y="120"/>
      </p:cViewPr>
      <p:guideLst>
        <p:guide orient="horz" pos="3987"/>
        <p:guide pos="29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a Vasconcelos" userId="353933b26879b2f0" providerId="LiveId" clId="{FB15DE31-4C03-42D4-8585-DFAEA429C54C}"/>
    <pc:docChg chg="undo custSel modSld">
      <pc:chgData name="Carla Vasconcelos" userId="353933b26879b2f0" providerId="LiveId" clId="{FB15DE31-4C03-42D4-8585-DFAEA429C54C}" dt="2024-07-26T02:56:44.980" v="70" actId="207"/>
      <pc:docMkLst>
        <pc:docMk/>
      </pc:docMkLst>
      <pc:sldChg chg="addSp delSp modSp mod">
        <pc:chgData name="Carla Vasconcelos" userId="353933b26879b2f0" providerId="LiveId" clId="{FB15DE31-4C03-42D4-8585-DFAEA429C54C}" dt="2024-07-26T02:52:54.058" v="28" actId="207"/>
        <pc:sldMkLst>
          <pc:docMk/>
          <pc:sldMk cId="2419889000" sldId="257"/>
        </pc:sldMkLst>
        <pc:spChg chg="mod">
          <ac:chgData name="Carla Vasconcelos" userId="353933b26879b2f0" providerId="LiveId" clId="{FB15DE31-4C03-42D4-8585-DFAEA429C54C}" dt="2024-07-26T02:52:54.058" v="28" actId="207"/>
          <ac:spMkLst>
            <pc:docMk/>
            <pc:sldMk cId="2419889000" sldId="257"/>
            <ac:spMk id="2" creationId="{8B103BD2-73E6-4158-AC27-0ECF002648B4}"/>
          </ac:spMkLst>
        </pc:spChg>
        <pc:spChg chg="mod ord">
          <ac:chgData name="Carla Vasconcelos" userId="353933b26879b2f0" providerId="LiveId" clId="{FB15DE31-4C03-42D4-8585-DFAEA429C54C}" dt="2024-07-26T02:52:14.695" v="25" actId="166"/>
          <ac:spMkLst>
            <pc:docMk/>
            <pc:sldMk cId="2419889000" sldId="257"/>
            <ac:spMk id="3" creationId="{7BA0ABC3-6231-44A5-8A8F-E8D747B43EF6}"/>
          </ac:spMkLst>
        </pc:spChg>
        <pc:picChg chg="add del mod ord">
          <ac:chgData name="Carla Vasconcelos" userId="353933b26879b2f0" providerId="LiveId" clId="{FB15DE31-4C03-42D4-8585-DFAEA429C54C}" dt="2024-07-26T02:51:56.160" v="23" actId="478"/>
          <ac:picMkLst>
            <pc:docMk/>
            <pc:sldMk cId="2419889000" sldId="257"/>
            <ac:picMk id="6" creationId="{8733C82C-F0F7-4739-85C2-BEF6F42E0CF5}"/>
          </ac:picMkLst>
        </pc:picChg>
        <pc:picChg chg="del">
          <ac:chgData name="Carla Vasconcelos" userId="353933b26879b2f0" providerId="LiveId" clId="{FB15DE31-4C03-42D4-8585-DFAEA429C54C}" dt="2024-07-26T02:46:46.089" v="0" actId="478"/>
          <ac:picMkLst>
            <pc:docMk/>
            <pc:sldMk cId="2419889000" sldId="257"/>
            <ac:picMk id="7" creationId="{C2BFA7EE-001C-4707-B769-AB1BBCD54E3F}"/>
          </ac:picMkLst>
        </pc:picChg>
        <pc:picChg chg="add mod">
          <ac:chgData name="Carla Vasconcelos" userId="353933b26879b2f0" providerId="LiveId" clId="{FB15DE31-4C03-42D4-8585-DFAEA429C54C}" dt="2024-07-26T02:52:01.162" v="24" actId="1076"/>
          <ac:picMkLst>
            <pc:docMk/>
            <pc:sldMk cId="2419889000" sldId="257"/>
            <ac:picMk id="10" creationId="{4BB51C9A-4807-4226-BCF6-6376A8DFB0A9}"/>
          </ac:picMkLst>
        </pc:picChg>
      </pc:sldChg>
      <pc:sldChg chg="modSp mod">
        <pc:chgData name="Carla Vasconcelos" userId="353933b26879b2f0" providerId="LiveId" clId="{FB15DE31-4C03-42D4-8585-DFAEA429C54C}" dt="2024-07-26T02:53:52.637" v="41" actId="1076"/>
        <pc:sldMkLst>
          <pc:docMk/>
          <pc:sldMk cId="3892448266" sldId="262"/>
        </pc:sldMkLst>
        <pc:spChg chg="mod">
          <ac:chgData name="Carla Vasconcelos" userId="353933b26879b2f0" providerId="LiveId" clId="{FB15DE31-4C03-42D4-8585-DFAEA429C54C}" dt="2024-07-26T02:53:52.637" v="41" actId="1076"/>
          <ac:spMkLst>
            <pc:docMk/>
            <pc:sldMk cId="3892448266" sldId="262"/>
            <ac:spMk id="2" creationId="{8B103BD2-73E6-4158-AC27-0ECF002648B4}"/>
          </ac:spMkLst>
        </pc:spChg>
        <pc:spChg chg="mod">
          <ac:chgData name="Carla Vasconcelos" userId="353933b26879b2f0" providerId="LiveId" clId="{FB15DE31-4C03-42D4-8585-DFAEA429C54C}" dt="2024-07-26T02:48:20.847" v="18" actId="207"/>
          <ac:spMkLst>
            <pc:docMk/>
            <pc:sldMk cId="3892448266" sldId="262"/>
            <ac:spMk id="5" creationId="{14A0CEB5-D437-4356-8B3E-8785C09B94D2}"/>
          </ac:spMkLst>
        </pc:spChg>
      </pc:sldChg>
      <pc:sldChg chg="modSp mod">
        <pc:chgData name="Carla Vasconcelos" userId="353933b26879b2f0" providerId="LiveId" clId="{FB15DE31-4C03-42D4-8585-DFAEA429C54C}" dt="2024-07-26T02:54:10.736" v="49" actId="207"/>
        <pc:sldMkLst>
          <pc:docMk/>
          <pc:sldMk cId="1082207128" sldId="265"/>
        </pc:sldMkLst>
        <pc:spChg chg="mod">
          <ac:chgData name="Carla Vasconcelos" userId="353933b26879b2f0" providerId="LiveId" clId="{FB15DE31-4C03-42D4-8585-DFAEA429C54C}" dt="2024-07-26T02:54:10.736" v="49" actId="207"/>
          <ac:spMkLst>
            <pc:docMk/>
            <pc:sldMk cId="1082207128" sldId="265"/>
            <ac:spMk id="2" creationId="{8B103BD2-73E6-4158-AC27-0ECF002648B4}"/>
          </ac:spMkLst>
        </pc:spChg>
      </pc:sldChg>
      <pc:sldChg chg="modSp mod">
        <pc:chgData name="Carla Vasconcelos" userId="353933b26879b2f0" providerId="LiveId" clId="{FB15DE31-4C03-42D4-8585-DFAEA429C54C}" dt="2024-07-26T02:54:29.128" v="55" actId="207"/>
        <pc:sldMkLst>
          <pc:docMk/>
          <pc:sldMk cId="3716230278" sldId="267"/>
        </pc:sldMkLst>
        <pc:spChg chg="mod">
          <ac:chgData name="Carla Vasconcelos" userId="353933b26879b2f0" providerId="LiveId" clId="{FB15DE31-4C03-42D4-8585-DFAEA429C54C}" dt="2024-07-26T02:54:29.128" v="55" actId="207"/>
          <ac:spMkLst>
            <pc:docMk/>
            <pc:sldMk cId="3716230278" sldId="267"/>
            <ac:spMk id="2" creationId="{8B103BD2-73E6-4158-AC27-0ECF002648B4}"/>
          </ac:spMkLst>
        </pc:spChg>
      </pc:sldChg>
      <pc:sldChg chg="modSp mod">
        <pc:chgData name="Carla Vasconcelos" userId="353933b26879b2f0" providerId="LiveId" clId="{FB15DE31-4C03-42D4-8585-DFAEA429C54C}" dt="2024-07-26T02:54:51.406" v="60" actId="207"/>
        <pc:sldMkLst>
          <pc:docMk/>
          <pc:sldMk cId="1810888212" sldId="269"/>
        </pc:sldMkLst>
        <pc:spChg chg="mod">
          <ac:chgData name="Carla Vasconcelos" userId="353933b26879b2f0" providerId="LiveId" clId="{FB15DE31-4C03-42D4-8585-DFAEA429C54C}" dt="2024-07-26T02:54:51.406" v="60" actId="207"/>
          <ac:spMkLst>
            <pc:docMk/>
            <pc:sldMk cId="1810888212" sldId="269"/>
            <ac:spMk id="2" creationId="{8B103BD2-73E6-4158-AC27-0ECF002648B4}"/>
          </ac:spMkLst>
        </pc:spChg>
      </pc:sldChg>
      <pc:sldChg chg="modSp mod">
        <pc:chgData name="Carla Vasconcelos" userId="353933b26879b2f0" providerId="LiveId" clId="{FB15DE31-4C03-42D4-8585-DFAEA429C54C}" dt="2024-07-26T02:55:07.149" v="63" actId="207"/>
        <pc:sldMkLst>
          <pc:docMk/>
          <pc:sldMk cId="3626197605" sldId="273"/>
        </pc:sldMkLst>
        <pc:spChg chg="mod">
          <ac:chgData name="Carla Vasconcelos" userId="353933b26879b2f0" providerId="LiveId" clId="{FB15DE31-4C03-42D4-8585-DFAEA429C54C}" dt="2024-07-26T02:55:07.149" v="63" actId="207"/>
          <ac:spMkLst>
            <pc:docMk/>
            <pc:sldMk cId="3626197605" sldId="273"/>
            <ac:spMk id="2" creationId="{8B103BD2-73E6-4158-AC27-0ECF002648B4}"/>
          </ac:spMkLst>
        </pc:spChg>
      </pc:sldChg>
      <pc:sldChg chg="modSp mod">
        <pc:chgData name="Carla Vasconcelos" userId="353933b26879b2f0" providerId="LiveId" clId="{FB15DE31-4C03-42D4-8585-DFAEA429C54C}" dt="2024-07-26T02:55:19.180" v="66" actId="207"/>
        <pc:sldMkLst>
          <pc:docMk/>
          <pc:sldMk cId="3774331414" sldId="276"/>
        </pc:sldMkLst>
        <pc:spChg chg="mod">
          <ac:chgData name="Carla Vasconcelos" userId="353933b26879b2f0" providerId="LiveId" clId="{FB15DE31-4C03-42D4-8585-DFAEA429C54C}" dt="2024-07-26T02:55:19.180" v="66" actId="207"/>
          <ac:spMkLst>
            <pc:docMk/>
            <pc:sldMk cId="3774331414" sldId="276"/>
            <ac:spMk id="2" creationId="{8B103BD2-73E6-4158-AC27-0ECF002648B4}"/>
          </ac:spMkLst>
        </pc:spChg>
      </pc:sldChg>
      <pc:sldChg chg="modSp mod">
        <pc:chgData name="Carla Vasconcelos" userId="353933b26879b2f0" providerId="LiveId" clId="{FB15DE31-4C03-42D4-8585-DFAEA429C54C}" dt="2024-07-26T02:56:44.980" v="70" actId="207"/>
        <pc:sldMkLst>
          <pc:docMk/>
          <pc:sldMk cId="1172528743" sldId="278"/>
        </pc:sldMkLst>
        <pc:spChg chg="mod">
          <ac:chgData name="Carla Vasconcelos" userId="353933b26879b2f0" providerId="LiveId" clId="{FB15DE31-4C03-42D4-8585-DFAEA429C54C}" dt="2024-07-26T02:56:44.980" v="70" actId="207"/>
          <ac:spMkLst>
            <pc:docMk/>
            <pc:sldMk cId="1172528743" sldId="278"/>
            <ac:spMk id="2" creationId="{8B103BD2-73E6-4158-AC27-0ECF002648B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0AB1E-59A1-409E-BF0C-5B485B678E11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8768E-8135-456F-A164-252F999A4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82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2A909-6490-44ED-9584-AA90CD87CC0D}" type="datetime1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2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28EE-E2A9-4363-8024-DFFB00E35901}" type="datetime1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84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634DC-C2F3-491B-8919-DA8AED54EB23}" type="datetime1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15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B72DF-2F3D-429B-8003-DA35B18C4526}" type="datetime1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39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D472-5F90-4F02-8D68-4E7FFF8E0168}" type="datetime1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31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91C1-54FD-4BC8-AB2E-FE3217643C63}" type="datetime1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37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F73A-F12C-4D03-A606-B3496E9982EA}" type="datetime1">
              <a:rPr lang="pt-BR" smtClean="0"/>
              <a:t>25/07/2024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38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684D-8E79-4F01-9A5E-5646BD739FC5}" type="datetime1">
              <a:rPr lang="pt-BR" smtClean="0"/>
              <a:t>25/07/2024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93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B695-0E43-487E-AE04-2C164AC9505C}" type="datetime1">
              <a:rPr lang="pt-BR" smtClean="0"/>
              <a:t>25/07/2024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39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7D7B-67C9-4CD3-BA4C-BF535E317036}" type="datetime1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82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9139-5326-4A4E-ADFA-7AC0B8994FEB}" type="datetime1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98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660A9-9D03-4727-B0DB-AEFD4C7959F9}" type="datetime1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Produtividade com Propósito: Estratégias para o Sucesso Pessoal com TDAH - Carla Vasconcelos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4CA38-BD62-48FD-BE66-EA42E1619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16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concelosCarla/prompts-recipe-to-create-a-ebook" TargetMode="External"/><Relationship Id="rId7" Type="http://schemas.openxmlformats.org/officeDocument/2006/relationships/hyperlink" Target="https://www.instagram.com/profcarlavasconcelos?utm_source=qr&amp;igsh=OWxkbGw2bWh1Z2Y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carla-vasconcelos-9192b221/" TargetMode="External"/><Relationship Id="rId5" Type="http://schemas.openxmlformats.org/officeDocument/2006/relationships/hyperlink" Target="https://github.com/VasconcelosCarla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103BD2-73E6-4158-AC27-0ECF002648B4}"/>
              </a:ext>
            </a:extLst>
          </p:cNvPr>
          <p:cNvSpPr/>
          <p:nvPr/>
        </p:nvSpPr>
        <p:spPr>
          <a:xfrm>
            <a:off x="0" y="-85725"/>
            <a:ext cx="9601200" cy="12801600"/>
          </a:xfrm>
          <a:prstGeom prst="rect">
            <a:avLst/>
          </a:prstGeom>
          <a:solidFill>
            <a:srgbClr val="93B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A0CEB5-D437-4356-8B3E-8785C09B94D2}"/>
              </a:ext>
            </a:extLst>
          </p:cNvPr>
          <p:cNvSpPr txBox="1"/>
          <p:nvPr/>
        </p:nvSpPr>
        <p:spPr>
          <a:xfrm>
            <a:off x="0" y="11267634"/>
            <a:ext cx="960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Archivo SemiBold" pitchFamily="2" charset="0"/>
                <a:cs typeface="Archivo SemiBold" pitchFamily="2" charset="0"/>
              </a:rPr>
              <a:t>Carla Vasconcelos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3172A22-31F4-47BE-A70E-A4262E6F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B51C9A-4807-4226-BCF6-6376A8DFB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601200" cy="96012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BA0ABC3-6231-44A5-8A8F-E8D747B43EF6}"/>
              </a:ext>
            </a:extLst>
          </p:cNvPr>
          <p:cNvSpPr txBox="1"/>
          <p:nvPr/>
        </p:nvSpPr>
        <p:spPr>
          <a:xfrm>
            <a:off x="0" y="597480"/>
            <a:ext cx="9601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Produtividade com Propósito: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 </a:t>
            </a:r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Estratégias para o Sucesso Pessoal com TDAH</a:t>
            </a:r>
          </a:p>
        </p:txBody>
      </p:sp>
    </p:spTree>
    <p:extLst>
      <p:ext uri="{BB962C8B-B14F-4D97-AF65-F5344CB8AC3E}">
        <p14:creationId xmlns:p14="http://schemas.microsoft.com/office/powerpoint/2010/main" val="2419889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24510" y="-465813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D99391-8A19-4B9A-A678-5510833E615D}"/>
              </a:ext>
            </a:extLst>
          </p:cNvPr>
          <p:cNvSpPr txBox="1"/>
          <p:nvPr/>
        </p:nvSpPr>
        <p:spPr>
          <a:xfrm>
            <a:off x="415165" y="3885463"/>
            <a:ext cx="8847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Toyota implementou o sistema Kaizen, focando em melhorias contínuas e pequenas vitórias diárias. Cada pequena melhoria era celebrada, promovendo uma cultura de progresso constante.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1843436" y="464363"/>
            <a:ext cx="680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3. Pequenas Vitórias: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5F14-499D-4477-A4B5-69F1EF348ACA}"/>
              </a:ext>
            </a:extLst>
          </p:cNvPr>
          <p:cNvSpPr txBox="1"/>
          <p:nvPr/>
        </p:nvSpPr>
        <p:spPr>
          <a:xfrm>
            <a:off x="376770" y="3000060"/>
            <a:ext cx="716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Exemplo Real: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84B2E0C-253C-40B5-BD67-8870200F6DDC}"/>
              </a:ext>
            </a:extLst>
          </p:cNvPr>
          <p:cNvSpPr txBox="1"/>
          <p:nvPr/>
        </p:nvSpPr>
        <p:spPr>
          <a:xfrm>
            <a:off x="357719" y="5192054"/>
            <a:ext cx="716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Estratégia Prática: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5CCD603-0E9C-4018-8A86-BF4DCCD8601F}"/>
              </a:ext>
            </a:extLst>
          </p:cNvPr>
          <p:cNvSpPr txBox="1"/>
          <p:nvPr/>
        </p:nvSpPr>
        <p:spPr>
          <a:xfrm>
            <a:off x="357719" y="5993720"/>
            <a:ext cx="8847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Divida grandes tarefas em etapas menores.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Recompense-se após cada etapa (ex.: Pausa para um café, assistir a um vídeo curto).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Mantenha um registro das pequenas vitórias para visualizar seu progresso.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784D1D9-D1FE-4152-B856-89ADA4E38F42}"/>
              </a:ext>
            </a:extLst>
          </p:cNvPr>
          <p:cNvSpPr txBox="1"/>
          <p:nvPr/>
        </p:nvSpPr>
        <p:spPr>
          <a:xfrm>
            <a:off x="415166" y="1723010"/>
            <a:ext cx="884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Celebre pequenas conquistas diárias para aumentar a dopamina e manter a motivação.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9829587-0067-47A3-A489-70937FA4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11" y="8059781"/>
            <a:ext cx="4201611" cy="348351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CD5204A-0AAB-420B-A59D-F802F7EA7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9" y="7932712"/>
            <a:ext cx="3155950" cy="3492500"/>
          </a:xfrm>
          <a:prstGeom prst="rect">
            <a:avLst/>
          </a:prstGeom>
        </p:spPr>
      </p:pic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A60A1BCB-5E2C-4AC6-8D05-A6F2D8B2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158" y="11865189"/>
            <a:ext cx="7194884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22" name="Espaço Reservado para Número de Slide 21">
            <a:extLst>
              <a:ext uri="{FF2B5EF4-FFF2-40B4-BE49-F238E27FC236}">
                <a16:creationId xmlns:a16="http://schemas.microsoft.com/office/drawing/2014/main" id="{CCCA85E7-68C0-4C07-A6DD-C1403C4E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27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103BD2-73E6-4158-AC27-0ECF002648B4}"/>
              </a:ext>
            </a:extLst>
          </p:cNvPr>
          <p:cNvSpPr/>
          <p:nvPr/>
        </p:nvSpPr>
        <p:spPr>
          <a:xfrm>
            <a:off x="-1" y="-35097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93B4BB">
                  <a:tint val="66000"/>
                  <a:satMod val="160000"/>
                </a:srgbClr>
              </a:gs>
              <a:gs pos="50000">
                <a:srgbClr val="93B4BB">
                  <a:tint val="44500"/>
                  <a:satMod val="160000"/>
                </a:srgbClr>
              </a:gs>
              <a:gs pos="100000">
                <a:srgbClr val="93B4B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A0ABC3-6231-44A5-8A8F-E8D747B43EF6}"/>
              </a:ext>
            </a:extLst>
          </p:cNvPr>
          <p:cNvSpPr txBox="1"/>
          <p:nvPr/>
        </p:nvSpPr>
        <p:spPr>
          <a:xfrm>
            <a:off x="0" y="5411570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Técnicas de Foco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A0CEB5-D437-4356-8B3E-8785C09B94D2}"/>
              </a:ext>
            </a:extLst>
          </p:cNvPr>
          <p:cNvSpPr txBox="1"/>
          <p:nvPr/>
        </p:nvSpPr>
        <p:spPr>
          <a:xfrm>
            <a:off x="1" y="2546360"/>
            <a:ext cx="9601199" cy="31700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BR" sz="200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cs typeface="Archivo SemiBold" pitchFamily="2" charset="0"/>
              </a:rPr>
              <a:t>04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E63577E-7037-46C2-AC32-A3D38C4233D1}"/>
              </a:ext>
            </a:extLst>
          </p:cNvPr>
          <p:cNvSpPr/>
          <p:nvPr/>
        </p:nvSpPr>
        <p:spPr>
          <a:xfrm>
            <a:off x="718456" y="6735009"/>
            <a:ext cx="8164286" cy="244104"/>
          </a:xfrm>
          <a:prstGeom prst="rect">
            <a:avLst/>
          </a:prstGeom>
          <a:gradFill flip="none" rotWithShape="1">
            <a:gsLst>
              <a:gs pos="0">
                <a:srgbClr val="D5F4FF"/>
              </a:gs>
              <a:gs pos="36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5B89BB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E6FAEB-0612-41F4-A6B2-948C9E06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158" y="11865189"/>
            <a:ext cx="7218947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3EDD03-FBC5-403C-BB34-AB6D490B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88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24510" y="-484863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1862486" y="443226"/>
            <a:ext cx="680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4. Técnicas de Foco: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5F14-499D-4477-A4B5-69F1EF348ACA}"/>
              </a:ext>
            </a:extLst>
          </p:cNvPr>
          <p:cNvSpPr txBox="1"/>
          <p:nvPr/>
        </p:nvSpPr>
        <p:spPr>
          <a:xfrm>
            <a:off x="338371" y="1650262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Método Pomodoro: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84B2E0C-253C-40B5-BD67-8870200F6DDC}"/>
              </a:ext>
            </a:extLst>
          </p:cNvPr>
          <p:cNvSpPr txBox="1"/>
          <p:nvPr/>
        </p:nvSpPr>
        <p:spPr>
          <a:xfrm>
            <a:off x="338369" y="5828603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Estratégia Prática: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5CCD603-0E9C-4018-8A86-BF4DCCD8601F}"/>
              </a:ext>
            </a:extLst>
          </p:cNvPr>
          <p:cNvSpPr txBox="1"/>
          <p:nvPr/>
        </p:nvSpPr>
        <p:spPr>
          <a:xfrm>
            <a:off x="338370" y="6439923"/>
            <a:ext cx="8847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Use um timer para criar ciclos de trabalho e pausas.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Durante as pausas, faça algo prazeroso e relaxante para aumentar a dopamina (ex.: caminhada curta, ouvir uma música).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784D1D9-D1FE-4152-B856-89ADA4E38F42}"/>
              </a:ext>
            </a:extLst>
          </p:cNvPr>
          <p:cNvSpPr txBox="1"/>
          <p:nvPr/>
        </p:nvSpPr>
        <p:spPr>
          <a:xfrm>
            <a:off x="338371" y="2391687"/>
            <a:ext cx="884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Trabalhe por 25 minutos, faça uma pausa de 5 minutos. Após quatro ciclos, faça uma pausa maior.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40387A-02B5-480B-9E19-9088706CE24F}"/>
              </a:ext>
            </a:extLst>
          </p:cNvPr>
          <p:cNvSpPr txBox="1"/>
          <p:nvPr/>
        </p:nvSpPr>
        <p:spPr>
          <a:xfrm>
            <a:off x="338370" y="3390290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Exemplo Real: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D694A3-6531-47D5-AB88-1AA64B92164D}"/>
              </a:ext>
            </a:extLst>
          </p:cNvPr>
          <p:cNvSpPr txBox="1"/>
          <p:nvPr/>
        </p:nvSpPr>
        <p:spPr>
          <a:xfrm>
            <a:off x="357420" y="4122299"/>
            <a:ext cx="884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Francesco </a:t>
            </a:r>
            <a:r>
              <a:rPr lang="pt-BR" sz="2400" dirty="0" err="1"/>
              <a:t>Cirillo</a:t>
            </a:r>
            <a:r>
              <a:rPr lang="pt-BR" sz="2400" dirty="0"/>
              <a:t>, criador do Método Pomodoro, desenvolveu essa técnica para aumentar a produtividade e o foco ao dividir o trabalho em intervalos de tempo manejáveis e incorporar pausas frequentes para evitar a fadiga mental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0DBFE1-A620-4A26-BAD9-0A379C23E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47" y="7803604"/>
            <a:ext cx="3898232" cy="389823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7548A85-AA31-464C-B1E8-5BDF69BF4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38" y="10324131"/>
            <a:ext cx="1474799" cy="1144981"/>
          </a:xfrm>
          <a:prstGeom prst="rect">
            <a:avLst/>
          </a:prstGeom>
        </p:spPr>
      </p:pic>
      <p:sp>
        <p:nvSpPr>
          <p:cNvPr id="18" name="Espaço Reservado para Rodapé 17">
            <a:extLst>
              <a:ext uri="{FF2B5EF4-FFF2-40B4-BE49-F238E27FC236}">
                <a16:creationId xmlns:a16="http://schemas.microsoft.com/office/drawing/2014/main" id="{1083E69A-E164-4994-A8B0-8D4A6F16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158" y="11865189"/>
            <a:ext cx="7267074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9" name="Espaço Reservado para Número de Slide 18">
            <a:extLst>
              <a:ext uri="{FF2B5EF4-FFF2-40B4-BE49-F238E27FC236}">
                <a16:creationId xmlns:a16="http://schemas.microsoft.com/office/drawing/2014/main" id="{B7EC8F35-CEFF-48DB-9132-4DF0BD18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531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24510" y="-484863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5581165" y="377427"/>
            <a:ext cx="364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 Técnicas de Foco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70B773-A6A9-4ECC-95F8-BF0AA7F13F3F}"/>
              </a:ext>
            </a:extLst>
          </p:cNvPr>
          <p:cNvSpPr txBox="1"/>
          <p:nvPr/>
        </p:nvSpPr>
        <p:spPr>
          <a:xfrm>
            <a:off x="381483" y="2295065"/>
            <a:ext cx="884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Utilizar listas de verificação para manter o foco e evitar distrações.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306136-39A1-4495-8F85-8B78BC8C4B67}"/>
              </a:ext>
            </a:extLst>
          </p:cNvPr>
          <p:cNvSpPr txBox="1"/>
          <p:nvPr/>
        </p:nvSpPr>
        <p:spPr>
          <a:xfrm>
            <a:off x="362431" y="2828520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Exemplo Real: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F77810-7511-4B4D-91DD-9AE03519D5D7}"/>
              </a:ext>
            </a:extLst>
          </p:cNvPr>
          <p:cNvSpPr txBox="1"/>
          <p:nvPr/>
        </p:nvSpPr>
        <p:spPr>
          <a:xfrm>
            <a:off x="400833" y="5143997"/>
            <a:ext cx="8847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Crie listas de tarefas detalhadas para cada dia.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Use listas de verificação para garantir que todas as etapas importantes sejam concluídas.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Marque as tarefas concluídas para ter uma sensação de progresso e realização.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157884-E3C7-48F5-B15C-17C3A2068917}"/>
              </a:ext>
            </a:extLst>
          </p:cNvPr>
          <p:cNvSpPr txBox="1"/>
          <p:nvPr/>
        </p:nvSpPr>
        <p:spPr>
          <a:xfrm>
            <a:off x="362433" y="1659933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Listas de Verificação: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8D97A80-4C74-43A1-93B8-CF067477E6F6}"/>
              </a:ext>
            </a:extLst>
          </p:cNvPr>
          <p:cNvSpPr txBox="1"/>
          <p:nvPr/>
        </p:nvSpPr>
        <p:spPr>
          <a:xfrm>
            <a:off x="400833" y="3485085"/>
            <a:ext cx="8847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Charles </a:t>
            </a:r>
            <a:r>
              <a:rPr lang="pt-BR" sz="2400" dirty="0" err="1"/>
              <a:t>Duhigg</a:t>
            </a:r>
            <a:r>
              <a:rPr lang="pt-BR" sz="2400" dirty="0"/>
              <a:t> descreve como pilotos de avião usam listas de verificação para manter o foco e evitar distrações em situações críticas.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FF84ED-17F0-4E61-ADA8-518507B3B338}"/>
              </a:ext>
            </a:extLst>
          </p:cNvPr>
          <p:cNvSpPr txBox="1"/>
          <p:nvPr/>
        </p:nvSpPr>
        <p:spPr>
          <a:xfrm>
            <a:off x="362431" y="4633932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Estratégia Prática: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FEA54DBB-595C-46CB-B6C3-B537B5375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284" y="11865189"/>
            <a:ext cx="7122695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BB7D0ADF-0F45-4771-9055-C7663210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13</a:t>
            </a:fld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077C8F0-4835-4607-8CF6-F969A1CA5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72" y="7564484"/>
            <a:ext cx="4576980" cy="36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79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103BD2-73E6-4158-AC27-0ECF002648B4}"/>
              </a:ext>
            </a:extLst>
          </p:cNvPr>
          <p:cNvSpPr/>
          <p:nvPr/>
        </p:nvSpPr>
        <p:spPr>
          <a:xfrm>
            <a:off x="-1" y="-28575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93B4BB">
                  <a:tint val="66000"/>
                  <a:satMod val="160000"/>
                </a:srgbClr>
              </a:gs>
              <a:gs pos="50000">
                <a:srgbClr val="93B4BB">
                  <a:tint val="44500"/>
                  <a:satMod val="160000"/>
                </a:srgbClr>
              </a:gs>
              <a:gs pos="100000">
                <a:srgbClr val="93B4B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A0ABC3-6231-44A5-8A8F-E8D747B43EF6}"/>
              </a:ext>
            </a:extLst>
          </p:cNvPr>
          <p:cNvSpPr txBox="1"/>
          <p:nvPr/>
        </p:nvSpPr>
        <p:spPr>
          <a:xfrm>
            <a:off x="0" y="5123527"/>
            <a:ext cx="960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Recompensas e Autonomia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A0CEB5-D437-4356-8B3E-8785C09B94D2}"/>
              </a:ext>
            </a:extLst>
          </p:cNvPr>
          <p:cNvSpPr txBox="1"/>
          <p:nvPr/>
        </p:nvSpPr>
        <p:spPr>
          <a:xfrm>
            <a:off x="1" y="2546360"/>
            <a:ext cx="9601199" cy="31700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BR" sz="200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cs typeface="Archivo SemiBold" pitchFamily="2" charset="0"/>
              </a:rPr>
              <a:t>05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E63577E-7037-46C2-AC32-A3D38C4233D1}"/>
              </a:ext>
            </a:extLst>
          </p:cNvPr>
          <p:cNvSpPr/>
          <p:nvPr/>
        </p:nvSpPr>
        <p:spPr>
          <a:xfrm>
            <a:off x="647020" y="7894518"/>
            <a:ext cx="8164286" cy="244104"/>
          </a:xfrm>
          <a:prstGeom prst="rect">
            <a:avLst/>
          </a:prstGeom>
          <a:gradFill flip="none" rotWithShape="1">
            <a:gsLst>
              <a:gs pos="0">
                <a:srgbClr val="D5F4FF"/>
              </a:gs>
              <a:gs pos="36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5B89BB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9A6FF6-2BCE-47CD-9BB3-A4D001DB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284" y="11865189"/>
            <a:ext cx="7218948" cy="681567"/>
          </a:xfrm>
        </p:spPr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D76F34-5BEA-4D0C-AFD5-D977761F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197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24510" y="-480855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D99391-8A19-4B9A-A678-5510833E615D}"/>
              </a:ext>
            </a:extLst>
          </p:cNvPr>
          <p:cNvSpPr txBox="1"/>
          <p:nvPr/>
        </p:nvSpPr>
        <p:spPr>
          <a:xfrm>
            <a:off x="376770" y="3837338"/>
            <a:ext cx="8847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Google incentiva a autonomia e recompensa inovações, aumentando a motivação e produtividade dos funcionários. A empresa oferece aos funcionários a liberdade para dedicar 20% de seu tempo a projetos pessoais, o que promove a inovação e o desenvolvimento de novas ideias.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1862486" y="452873"/>
            <a:ext cx="680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5. Recompensas e Autonomia: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5F14-499D-4477-A4B5-69F1EF348ACA}"/>
              </a:ext>
            </a:extLst>
          </p:cNvPr>
          <p:cNvSpPr txBox="1"/>
          <p:nvPr/>
        </p:nvSpPr>
        <p:spPr>
          <a:xfrm>
            <a:off x="338371" y="1554614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Recompensas: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84B2E0C-253C-40B5-BD67-8870200F6DDC}"/>
              </a:ext>
            </a:extLst>
          </p:cNvPr>
          <p:cNvSpPr txBox="1"/>
          <p:nvPr/>
        </p:nvSpPr>
        <p:spPr>
          <a:xfrm>
            <a:off x="357420" y="5969972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Estratégia Prática: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5CCD603-0E9C-4018-8A86-BF4DCCD8601F}"/>
              </a:ext>
            </a:extLst>
          </p:cNvPr>
          <p:cNvSpPr txBox="1"/>
          <p:nvPr/>
        </p:nvSpPr>
        <p:spPr>
          <a:xfrm>
            <a:off x="357420" y="6747480"/>
            <a:ext cx="8847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Crie um sistema de recompensas para tarefas concluídas (ex.: Algo pequeno após cada tarefa e algo maior após completar um projeto).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Dê a si mesmo autonomia para escolher como e quando realizar tarefas, aumentando a sensação de controle.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784D1D9-D1FE-4152-B856-89ADA4E38F42}"/>
              </a:ext>
            </a:extLst>
          </p:cNvPr>
          <p:cNvSpPr txBox="1"/>
          <p:nvPr/>
        </p:nvSpPr>
        <p:spPr>
          <a:xfrm>
            <a:off x="338371" y="2175120"/>
            <a:ext cx="884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Implementar um sistema de recompensas pode incentivar a conclusão de tarefas.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40387A-02B5-480B-9E19-9088706CE24F}"/>
              </a:ext>
            </a:extLst>
          </p:cNvPr>
          <p:cNvSpPr txBox="1"/>
          <p:nvPr/>
        </p:nvSpPr>
        <p:spPr>
          <a:xfrm>
            <a:off x="376770" y="3174787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Exemplo Real: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1ADF83-97E0-470F-9B2F-9C434F98C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29" y="8864802"/>
            <a:ext cx="3700029" cy="3000387"/>
          </a:xfrm>
          <a:prstGeom prst="rect">
            <a:avLst/>
          </a:prstGeom>
        </p:spPr>
      </p:pic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C664893-A4E4-4AC1-926B-0608ABD9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7221" y="11865189"/>
            <a:ext cx="7218947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21DBC0D6-5FE0-43EA-AF0F-E7AA672F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0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103BD2-73E6-4158-AC27-0ECF002648B4}"/>
              </a:ext>
            </a:extLst>
          </p:cNvPr>
          <p:cNvSpPr/>
          <p:nvPr/>
        </p:nvSpPr>
        <p:spPr>
          <a:xfrm>
            <a:off x="-1" y="-28575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93B4BB">
                  <a:tint val="66000"/>
                  <a:satMod val="160000"/>
                </a:srgbClr>
              </a:gs>
              <a:gs pos="50000">
                <a:srgbClr val="93B4BB">
                  <a:tint val="44500"/>
                  <a:satMod val="160000"/>
                </a:srgbClr>
              </a:gs>
              <a:gs pos="100000">
                <a:srgbClr val="93B4B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A0ABC3-6231-44A5-8A8F-E8D747B43EF6}"/>
              </a:ext>
            </a:extLst>
          </p:cNvPr>
          <p:cNvSpPr txBox="1"/>
          <p:nvPr/>
        </p:nvSpPr>
        <p:spPr>
          <a:xfrm>
            <a:off x="0" y="5123527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Conclusão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E63577E-7037-46C2-AC32-A3D38C4233D1}"/>
              </a:ext>
            </a:extLst>
          </p:cNvPr>
          <p:cNvSpPr/>
          <p:nvPr/>
        </p:nvSpPr>
        <p:spPr>
          <a:xfrm>
            <a:off x="718456" y="6739486"/>
            <a:ext cx="8164286" cy="244104"/>
          </a:xfrm>
          <a:prstGeom prst="rect">
            <a:avLst/>
          </a:prstGeom>
          <a:gradFill flip="none" rotWithShape="1">
            <a:gsLst>
              <a:gs pos="0">
                <a:srgbClr val="D5F4FF"/>
              </a:gs>
              <a:gs pos="36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5B89BB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9A6FF6-2BCE-47CD-9BB3-A4D001DB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284" y="11865189"/>
            <a:ext cx="7218948" cy="681567"/>
          </a:xfrm>
        </p:spPr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D76F34-5BEA-4D0C-AFD5-D977761F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33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24510" y="-480855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1862486" y="452873"/>
            <a:ext cx="680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Conclusão: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784D1D9-D1FE-4152-B856-89ADA4E38F42}"/>
              </a:ext>
            </a:extLst>
          </p:cNvPr>
          <p:cNvSpPr txBox="1"/>
          <p:nvPr/>
        </p:nvSpPr>
        <p:spPr>
          <a:xfrm>
            <a:off x="412864" y="1792080"/>
            <a:ext cx="8847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Gerenciar o TDAH e ser produtivo é possível com as estratégias certas. Defina metas SMART, celebre pequenas vitórias, use técnicas de foco e implemente recompensas para aumentar gradualmente a dopamina. Com essas práticas, você pode transformar desafios em oportunidades e alcançar um gerenciamento pessoal bem-sucedido.</a:t>
            </a:r>
            <a:endParaRPr lang="pt-B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C664893-A4E4-4AC1-926B-0608ABD9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7221" y="11865189"/>
            <a:ext cx="7218947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21DBC0D6-5FE0-43EA-AF0F-E7AA672F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1F61AE-B656-4119-BD92-946600864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01" y="4334567"/>
            <a:ext cx="5574983" cy="61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103BD2-73E6-4158-AC27-0ECF002648B4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93B4BB">
                  <a:tint val="66000"/>
                  <a:satMod val="160000"/>
                </a:srgbClr>
              </a:gs>
              <a:gs pos="50000">
                <a:srgbClr val="93B4BB">
                  <a:tint val="44500"/>
                  <a:satMod val="160000"/>
                </a:srgbClr>
              </a:gs>
              <a:gs pos="100000">
                <a:srgbClr val="93B4B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A0ABC3-6231-44A5-8A8F-E8D747B43EF6}"/>
              </a:ext>
            </a:extLst>
          </p:cNvPr>
          <p:cNvSpPr txBox="1"/>
          <p:nvPr/>
        </p:nvSpPr>
        <p:spPr>
          <a:xfrm>
            <a:off x="0" y="5123527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Agradecimentos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E63577E-7037-46C2-AC32-A3D38C4233D1}"/>
              </a:ext>
            </a:extLst>
          </p:cNvPr>
          <p:cNvSpPr/>
          <p:nvPr/>
        </p:nvSpPr>
        <p:spPr>
          <a:xfrm>
            <a:off x="718456" y="6739486"/>
            <a:ext cx="8164286" cy="244104"/>
          </a:xfrm>
          <a:prstGeom prst="rect">
            <a:avLst/>
          </a:prstGeom>
          <a:gradFill flip="none" rotWithShape="1">
            <a:gsLst>
              <a:gs pos="0">
                <a:srgbClr val="D5F4FF"/>
              </a:gs>
              <a:gs pos="36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5B89BB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9A6FF6-2BCE-47CD-9BB3-A4D001DB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284" y="11865189"/>
            <a:ext cx="7218948" cy="681567"/>
          </a:xfrm>
        </p:spPr>
        <p:txBody>
          <a:bodyPr/>
          <a:lstStyle/>
          <a:p>
            <a:r>
              <a:rPr lang="pt-BR"/>
              <a:t>Produtividade com Propósito: Estratégias para o Sucesso Pessoal com TDAH - Carla Vasconcelos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D76F34-5BEA-4D0C-AFD5-D977761F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52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24510" y="-480855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1862486" y="452873"/>
            <a:ext cx="680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OBRIGADA POR LER ATÉ AQUI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784D1D9-D1FE-4152-B856-89ADA4E38F42}"/>
              </a:ext>
            </a:extLst>
          </p:cNvPr>
          <p:cNvSpPr txBox="1"/>
          <p:nvPr/>
        </p:nvSpPr>
        <p:spPr>
          <a:xfrm>
            <a:off x="412864" y="1792080"/>
            <a:ext cx="88476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Este </a:t>
            </a:r>
            <a:r>
              <a:rPr lang="pt-BR" sz="2400" dirty="0" err="1"/>
              <a:t>eBook</a:t>
            </a:r>
            <a:r>
              <a:rPr lang="pt-BR" sz="2400" dirty="0"/>
              <a:t> foi gerado por IA e diagramado manualmente. </a:t>
            </a:r>
          </a:p>
          <a:p>
            <a:pPr algn="ctr"/>
            <a:r>
              <a:rPr lang="pt-BR" sz="2400" dirty="0"/>
              <a:t>O passo a passo para a criação deste </a:t>
            </a:r>
            <a:r>
              <a:rPr lang="pt-BR" sz="2400" dirty="0" err="1"/>
              <a:t>eBook</a:t>
            </a:r>
            <a:r>
              <a:rPr lang="pt-BR" sz="2400" dirty="0"/>
              <a:t> encontra-se no meu GitHub.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Este conteúdo foi gerado com fins didáticos e de construção, e não passou por uma validação cuidadosa humana, podendo conter erros gerados por uma IA. 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Este </a:t>
            </a:r>
            <a:r>
              <a:rPr lang="pt-BR" sz="2400" dirty="0" err="1"/>
              <a:t>eBook</a:t>
            </a:r>
            <a:r>
              <a:rPr lang="pt-BR" sz="2400" dirty="0"/>
              <a:t> foi criado através de prompts relacionados com alguns conhecimentos que adquiri por meio de livros lidos e hábitos que já utilizo..</a:t>
            </a:r>
            <a:endParaRPr lang="pt-B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C664893-A4E4-4AC1-926B-0608ABD9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7221" y="11865189"/>
            <a:ext cx="7218947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21DBC0D6-5FE0-43EA-AF0F-E7AA672F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19</a:t>
            </a:fld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972A749-2498-442B-BF53-AD434ACF92B2}"/>
              </a:ext>
            </a:extLst>
          </p:cNvPr>
          <p:cNvSpPr/>
          <p:nvPr/>
        </p:nvSpPr>
        <p:spPr>
          <a:xfrm>
            <a:off x="768988" y="8742352"/>
            <a:ext cx="8172130" cy="2661928"/>
          </a:xfrm>
          <a:prstGeom prst="roundRect">
            <a:avLst/>
          </a:prstGeom>
          <a:gradFill flip="none" rotWithShape="1">
            <a:gsLst>
              <a:gs pos="0">
                <a:srgbClr val="F1EDEC"/>
              </a:gs>
              <a:gs pos="36000">
                <a:srgbClr val="89ADA5"/>
              </a:gs>
              <a:gs pos="59000">
                <a:srgbClr val="6A968D"/>
              </a:gs>
              <a:gs pos="100000">
                <a:srgbClr val="547872"/>
              </a:gs>
            </a:gsLst>
            <a:lin ang="10800000" scaled="1"/>
            <a:tileRect/>
          </a:gradFill>
          <a:scene3d>
            <a:camera prst="orthographicFront"/>
            <a:lightRig rig="threePt" dir="t"/>
          </a:scene3d>
          <a:sp3d contourW="12700">
            <a:bevelT prst="angle"/>
            <a:contourClr>
              <a:srgbClr val="F1EDE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534CC7-143B-4C01-9927-45E8222F7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5997287"/>
            <a:ext cx="1714500" cy="1714500"/>
          </a:xfrm>
          <a:prstGeom prst="rect">
            <a:avLst/>
          </a:prstGeom>
        </p:spPr>
      </p:pic>
      <p:sp>
        <p:nvSpPr>
          <p:cNvPr id="12" name="CaixaDeTexto 11">
            <a:hlinkClick r:id="rId3"/>
            <a:extLst>
              <a:ext uri="{FF2B5EF4-FFF2-40B4-BE49-F238E27FC236}">
                <a16:creationId xmlns:a16="http://schemas.microsoft.com/office/drawing/2014/main" id="{0C818B02-C09F-4355-B322-70984F871448}"/>
              </a:ext>
            </a:extLst>
          </p:cNvPr>
          <p:cNvSpPr txBox="1"/>
          <p:nvPr/>
        </p:nvSpPr>
        <p:spPr>
          <a:xfrm>
            <a:off x="865240" y="7810135"/>
            <a:ext cx="790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hlinkClick r:id="rId3"/>
              </a:rPr>
              <a:t>https://github.com/VasconcelosCarla/prompts-recipe-to-create-a-ebook</a:t>
            </a:r>
            <a:endParaRPr lang="pt-BR" sz="20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44411B6-0516-405C-8809-FE82A4B94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1" y="9547132"/>
            <a:ext cx="1403684" cy="140368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257E1BBD-C7E0-4743-A72B-AEEB7ABCF448}"/>
              </a:ext>
            </a:extLst>
          </p:cNvPr>
          <p:cNvSpPr/>
          <p:nvPr/>
        </p:nvSpPr>
        <p:spPr>
          <a:xfrm>
            <a:off x="1227221" y="9352547"/>
            <a:ext cx="7218947" cy="48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C0AAEA2-72A7-4D9C-BA2F-DC65B7F05017}"/>
              </a:ext>
            </a:extLst>
          </p:cNvPr>
          <p:cNvSpPr txBox="1"/>
          <p:nvPr/>
        </p:nvSpPr>
        <p:spPr>
          <a:xfrm>
            <a:off x="1493517" y="8728591"/>
            <a:ext cx="179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Autora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BF849DE-08A0-4487-898F-402A0869E408}"/>
              </a:ext>
            </a:extLst>
          </p:cNvPr>
          <p:cNvSpPr txBox="1"/>
          <p:nvPr/>
        </p:nvSpPr>
        <p:spPr>
          <a:xfrm>
            <a:off x="1155032" y="8813480"/>
            <a:ext cx="57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✨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D6AA6F-259E-4F90-AAE9-EF00F743D6E9}"/>
              </a:ext>
            </a:extLst>
          </p:cNvPr>
          <p:cNvSpPr txBox="1"/>
          <p:nvPr/>
        </p:nvSpPr>
        <p:spPr>
          <a:xfrm flipH="1">
            <a:off x="2917256" y="9739183"/>
            <a:ext cx="26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Carla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2400" b="1" dirty="0">
                <a:solidFill>
                  <a:schemeClr val="bg1"/>
                </a:solidFill>
              </a:rPr>
              <a:t>Vasconcelos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6C37104-D7F5-41E1-88B0-1954F7E7B6B7}"/>
              </a:ext>
            </a:extLst>
          </p:cNvPr>
          <p:cNvSpPr txBox="1"/>
          <p:nvPr/>
        </p:nvSpPr>
        <p:spPr>
          <a:xfrm>
            <a:off x="2917256" y="10189987"/>
            <a:ext cx="111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hlinkClick r:id="rId5"/>
              </a:rPr>
              <a:t>GitHub</a:t>
            </a:r>
            <a:r>
              <a:rPr lang="pt-BR" sz="2400" dirty="0"/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B53992-5127-4853-A3CA-3C557670752A}"/>
              </a:ext>
            </a:extLst>
          </p:cNvPr>
          <p:cNvSpPr txBox="1"/>
          <p:nvPr/>
        </p:nvSpPr>
        <p:spPr>
          <a:xfrm>
            <a:off x="4319384" y="10189985"/>
            <a:ext cx="140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hlinkClick r:id="rId6"/>
              </a:rPr>
              <a:t>LinkedIn</a:t>
            </a:r>
            <a:r>
              <a:rPr lang="pt-BR" sz="2400" dirty="0"/>
              <a:t> </a:t>
            </a:r>
          </a:p>
        </p:txBody>
      </p:sp>
      <p:sp>
        <p:nvSpPr>
          <p:cNvPr id="24" name="CaixaDeTexto 23">
            <a:hlinkClick r:id="rId7"/>
            <a:extLst>
              <a:ext uri="{FF2B5EF4-FFF2-40B4-BE49-F238E27FC236}">
                <a16:creationId xmlns:a16="http://schemas.microsoft.com/office/drawing/2014/main" id="{7426E0A3-DA26-4B14-B6D9-487726CA9B37}"/>
              </a:ext>
            </a:extLst>
          </p:cNvPr>
          <p:cNvSpPr txBox="1"/>
          <p:nvPr/>
        </p:nvSpPr>
        <p:spPr>
          <a:xfrm>
            <a:off x="5861284" y="10189985"/>
            <a:ext cx="160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hlinkClick r:id="rId7"/>
              </a:rPr>
              <a:t>Instagram</a:t>
            </a:r>
            <a:endParaRPr lang="pt-BR" sz="24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A7F225D-2D50-4AD1-ADC9-4EF3EB24624D}"/>
              </a:ext>
            </a:extLst>
          </p:cNvPr>
          <p:cNvSpPr txBox="1"/>
          <p:nvPr/>
        </p:nvSpPr>
        <p:spPr>
          <a:xfrm>
            <a:off x="3844239" y="10248974"/>
            <a:ext cx="57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✨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2683F37-8526-4967-A53B-C9720ACF322A}"/>
              </a:ext>
            </a:extLst>
          </p:cNvPr>
          <p:cNvSpPr txBox="1"/>
          <p:nvPr/>
        </p:nvSpPr>
        <p:spPr>
          <a:xfrm>
            <a:off x="5436989" y="10260886"/>
            <a:ext cx="57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✨</a:t>
            </a:r>
          </a:p>
        </p:txBody>
      </p:sp>
    </p:spTree>
    <p:extLst>
      <p:ext uri="{BB962C8B-B14F-4D97-AF65-F5344CB8AC3E}">
        <p14:creationId xmlns:p14="http://schemas.microsoft.com/office/powerpoint/2010/main" val="3396963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8B2E380-7446-4370-BC6E-34850AC4C6D7}"/>
              </a:ext>
            </a:extLst>
          </p:cNvPr>
          <p:cNvSpPr txBox="1"/>
          <p:nvPr/>
        </p:nvSpPr>
        <p:spPr>
          <a:xfrm>
            <a:off x="379231" y="1697689"/>
            <a:ext cx="869986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Ter TDAH pode ser desafiador, mas também traz muitos pontos fortes, como criatividade, energia e uma fome insaciável por conhecimento. Este </a:t>
            </a:r>
            <a:r>
              <a:rPr lang="pt-BR" sz="2400" dirty="0" err="1"/>
              <a:t>eBook</a:t>
            </a:r>
            <a:r>
              <a:rPr lang="pt-BR" sz="2400" dirty="0"/>
              <a:t> oferece estratégias simples e eficazes para ajudar pessoas com TDAH a gerenciar suas vidas, estabelecer metas e concluí-las, aumentando gradualmente a dopamina no cérebro. Vamos explorar métodos práticos e exemplos reais para alcançar um gerenciamento pessoal bem-sucedido.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1818945" y="439047"/>
            <a:ext cx="2627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Introdução: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393709-DAF4-45F7-8217-DAB74A8D0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30" y="4933670"/>
            <a:ext cx="6778535" cy="6778535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softEdge rad="63500"/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B5B90CC-0DD6-4D65-9C66-2FEB77BA2435}"/>
              </a:ext>
            </a:extLst>
          </p:cNvPr>
          <p:cNvSpPr/>
          <p:nvPr/>
        </p:nvSpPr>
        <p:spPr>
          <a:xfrm>
            <a:off x="3769177" y="5390730"/>
            <a:ext cx="1770017" cy="512997"/>
          </a:xfrm>
          <a:prstGeom prst="rect">
            <a:avLst/>
          </a:prstGeom>
          <a:solidFill>
            <a:srgbClr val="A8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6813F84-4AB5-42C6-85E7-894C2FD8714A}"/>
              </a:ext>
            </a:extLst>
          </p:cNvPr>
          <p:cNvSpPr/>
          <p:nvPr/>
        </p:nvSpPr>
        <p:spPr>
          <a:xfrm rot="10800000" flipV="1">
            <a:off x="2076449" y="5221047"/>
            <a:ext cx="5734051" cy="512999"/>
          </a:xfrm>
          <a:prstGeom prst="rect">
            <a:avLst/>
          </a:prstGeom>
          <a:gradFill flip="none" rotWithShape="1"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Divisa 10">
            <a:extLst>
              <a:ext uri="{FF2B5EF4-FFF2-40B4-BE49-F238E27FC236}">
                <a16:creationId xmlns:a16="http://schemas.microsoft.com/office/drawing/2014/main" id="{38F67E56-6692-4F1A-97A3-DC825C6A6B54}"/>
              </a:ext>
            </a:extLst>
          </p:cNvPr>
          <p:cNvSpPr/>
          <p:nvPr/>
        </p:nvSpPr>
        <p:spPr>
          <a:xfrm>
            <a:off x="-319923" y="-432003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6FB74530-3D95-41BC-B5EE-6EF6CB46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158" y="11865189"/>
            <a:ext cx="7139107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870F64D-5E26-4F18-85BD-CCB14E80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27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103BD2-73E6-4158-AC27-0ECF002648B4}"/>
              </a:ext>
            </a:extLst>
          </p:cNvPr>
          <p:cNvSpPr/>
          <p:nvPr/>
        </p:nvSpPr>
        <p:spPr>
          <a:xfrm>
            <a:off x="-1" y="-92247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93B4BB">
                  <a:tint val="66000"/>
                  <a:satMod val="160000"/>
                </a:srgbClr>
              </a:gs>
              <a:gs pos="50000">
                <a:srgbClr val="93B4BB">
                  <a:tint val="44500"/>
                  <a:satMod val="160000"/>
                </a:srgbClr>
              </a:gs>
              <a:gs pos="100000">
                <a:srgbClr val="93B4B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A0ABC3-6231-44A5-8A8F-E8D747B43EF6}"/>
              </a:ext>
            </a:extLst>
          </p:cNvPr>
          <p:cNvSpPr txBox="1"/>
          <p:nvPr/>
        </p:nvSpPr>
        <p:spPr>
          <a:xfrm>
            <a:off x="0" y="5199018"/>
            <a:ext cx="960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Compreendendo o TDAH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A0CEB5-D437-4356-8B3E-8785C09B94D2}"/>
              </a:ext>
            </a:extLst>
          </p:cNvPr>
          <p:cNvSpPr txBox="1"/>
          <p:nvPr/>
        </p:nvSpPr>
        <p:spPr>
          <a:xfrm>
            <a:off x="1" y="2546360"/>
            <a:ext cx="9601199" cy="31700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BR" sz="200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cs typeface="Archivo SemiBold" pitchFamily="2" charset="0"/>
              </a:rPr>
              <a:t>01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E63577E-7037-46C2-AC32-A3D38C4233D1}"/>
              </a:ext>
            </a:extLst>
          </p:cNvPr>
          <p:cNvSpPr/>
          <p:nvPr/>
        </p:nvSpPr>
        <p:spPr>
          <a:xfrm>
            <a:off x="718457" y="7753561"/>
            <a:ext cx="8164286" cy="244104"/>
          </a:xfrm>
          <a:prstGeom prst="rect">
            <a:avLst/>
          </a:prstGeom>
          <a:gradFill flip="none" rotWithShape="1">
            <a:gsLst>
              <a:gs pos="0">
                <a:srgbClr val="D5F4FF"/>
              </a:gs>
              <a:gs pos="36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5B89BB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4C1169-35B6-4EAD-8BCB-5055796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095" y="11865189"/>
            <a:ext cx="7267073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60880F8-225A-43B5-A5E2-006937BF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44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27029" y="-488730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8B2E380-7446-4370-BC6E-34850AC4C6D7}"/>
              </a:ext>
            </a:extLst>
          </p:cNvPr>
          <p:cNvSpPr txBox="1"/>
          <p:nvPr/>
        </p:nvSpPr>
        <p:spPr>
          <a:xfrm>
            <a:off x="333627" y="1683472"/>
            <a:ext cx="87910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TDAH é caracterizado por uma deficiência de dopamina, um neurotransmissor crucial para a motivação e o prazer. Estudos mostram que pessoas com TDAH têm níveis mais baixos de dopamina em áreas do cérebro responsáveis pelo controle da atenção e comportamento (</a:t>
            </a:r>
            <a:r>
              <a:rPr lang="pt-BR" sz="2400" dirty="0" err="1"/>
              <a:t>Volkow</a:t>
            </a:r>
            <a:r>
              <a:rPr lang="pt-BR" sz="2400" dirty="0"/>
              <a:t> et al., 2009). Essa deficiência pode dificultar a conclusão de tarefas e a definição de metas. No entanto, com as estratégias certas, é possível gerenciar esses desafios e usar a energia e criatividade do TDAH a seu favor.</a:t>
            </a:r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1859967" y="477459"/>
            <a:ext cx="748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1. Compreendendo o TDAH: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F658D7-181C-41E3-8E7F-EACB82B06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34" y="5660885"/>
            <a:ext cx="5381457" cy="4823742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7925885-987E-4A06-9FFD-82F09732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158" y="11865189"/>
            <a:ext cx="7122695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1FD18ECD-C8A6-4E40-A616-850C5DCA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13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27029" y="-488730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D99391-8A19-4B9A-A678-5510833E615D}"/>
              </a:ext>
            </a:extLst>
          </p:cNvPr>
          <p:cNvSpPr txBox="1"/>
          <p:nvPr/>
        </p:nvSpPr>
        <p:spPr>
          <a:xfrm>
            <a:off x="298358" y="5897890"/>
            <a:ext cx="8791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Paul O'Neill, </a:t>
            </a:r>
            <a:r>
              <a:rPr lang="pt-BR" sz="2400" dirty="0" err="1"/>
              <a:t>ex-CEO</a:t>
            </a:r>
            <a:r>
              <a:rPr lang="pt-BR" sz="2400" dirty="0"/>
              <a:t> da Alcoa, revolucionou a empresa focando em pequenas vitórias diárias. Ele incentivava metas alcançáveis que geravam uma sensação de conquista, aumentando gradualmente a dopamina nos funcionários.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5484241" y="386511"/>
            <a:ext cx="3956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 Compreendendo o TDAH: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90B0ED-EF92-4E2F-BA12-B0B70090D629}"/>
              </a:ext>
            </a:extLst>
          </p:cNvPr>
          <p:cNvSpPr txBox="1"/>
          <p:nvPr/>
        </p:nvSpPr>
        <p:spPr>
          <a:xfrm>
            <a:off x="317408" y="1646211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Criatividade e TDAH: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5F14-499D-4477-A4B5-69F1EF348ACA}"/>
              </a:ext>
            </a:extLst>
          </p:cNvPr>
          <p:cNvSpPr txBox="1"/>
          <p:nvPr/>
        </p:nvSpPr>
        <p:spPr>
          <a:xfrm>
            <a:off x="317408" y="5147513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Exemplo Real: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7D79F-72D5-4862-B656-DA509D9021D6}"/>
              </a:ext>
            </a:extLst>
          </p:cNvPr>
          <p:cNvSpPr txBox="1"/>
          <p:nvPr/>
        </p:nvSpPr>
        <p:spPr>
          <a:xfrm>
            <a:off x="317408" y="2396588"/>
            <a:ext cx="8791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Pesquisas indicam que pessoas com TDAH tendem a ser mais criativas e inovadoras. Um estudo realizado por White e Shah (2006) descobriu que indivíduos com TDAH tiveram um desempenho superior em testes de pensamento divergente, que medem a criatividade. Essa habilidade pode ser um trunfo valioso quando bem direcionada.</a:t>
            </a:r>
            <a:endParaRPr lang="pt-BR" dirty="0"/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C850FC-C244-4347-BB8C-FC0F050A3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97" y="7602504"/>
            <a:ext cx="3047332" cy="2925439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EBA3936-5453-461F-AD81-7478A2FF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158" y="11865189"/>
            <a:ext cx="7243010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3E05674E-B15D-4D2B-8C0C-4948F78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858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103BD2-73E6-4158-AC27-0ECF002648B4}"/>
              </a:ext>
            </a:extLst>
          </p:cNvPr>
          <p:cNvSpPr/>
          <p:nvPr/>
        </p:nvSpPr>
        <p:spPr>
          <a:xfrm>
            <a:off x="-1" y="-35097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93B4BB">
                  <a:tint val="66000"/>
                  <a:satMod val="160000"/>
                </a:srgbClr>
              </a:gs>
              <a:gs pos="50000">
                <a:srgbClr val="93B4BB">
                  <a:tint val="44500"/>
                  <a:satMod val="160000"/>
                </a:srgbClr>
              </a:gs>
              <a:gs pos="100000">
                <a:srgbClr val="93B4B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A0ABC3-6231-44A5-8A8F-E8D747B43EF6}"/>
              </a:ext>
            </a:extLst>
          </p:cNvPr>
          <p:cNvSpPr txBox="1"/>
          <p:nvPr/>
        </p:nvSpPr>
        <p:spPr>
          <a:xfrm>
            <a:off x="0" y="5199018"/>
            <a:ext cx="960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Estabelecendo Metas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A0CEB5-D437-4356-8B3E-8785C09B94D2}"/>
              </a:ext>
            </a:extLst>
          </p:cNvPr>
          <p:cNvSpPr txBox="1"/>
          <p:nvPr/>
        </p:nvSpPr>
        <p:spPr>
          <a:xfrm>
            <a:off x="1" y="2546360"/>
            <a:ext cx="9601199" cy="31700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BR" sz="200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cs typeface="Archivo SemiBold" pitchFamily="2" charset="0"/>
              </a:rPr>
              <a:t>02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E63577E-7037-46C2-AC32-A3D38C4233D1}"/>
              </a:ext>
            </a:extLst>
          </p:cNvPr>
          <p:cNvSpPr/>
          <p:nvPr/>
        </p:nvSpPr>
        <p:spPr>
          <a:xfrm>
            <a:off x="718457" y="7753561"/>
            <a:ext cx="8164286" cy="244104"/>
          </a:xfrm>
          <a:prstGeom prst="rect">
            <a:avLst/>
          </a:prstGeom>
          <a:gradFill flip="none" rotWithShape="1">
            <a:gsLst>
              <a:gs pos="0">
                <a:srgbClr val="D5F4FF"/>
              </a:gs>
              <a:gs pos="36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5B89BB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2B55CA-3F8B-4618-B0C7-9A098561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7221" y="11865189"/>
            <a:ext cx="7194883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832203-3EEB-41E0-B806-F5B935E8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20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36542" y="-458912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D99391-8A19-4B9A-A678-5510833E615D}"/>
              </a:ext>
            </a:extLst>
          </p:cNvPr>
          <p:cNvSpPr txBox="1"/>
          <p:nvPr/>
        </p:nvSpPr>
        <p:spPr>
          <a:xfrm>
            <a:off x="376770" y="8211818"/>
            <a:ext cx="884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Jim Collins, no livro "Empresas Feitas para Vencer", discute como empresas de sucesso estabelecem metas claras e específicas que são mensuráveis e temporais, ajudando a criar um ambiente de realização contínua e motivação.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64B360-080A-47ED-8891-611C0D081CC4}"/>
              </a:ext>
            </a:extLst>
          </p:cNvPr>
          <p:cNvSpPr txBox="1"/>
          <p:nvPr/>
        </p:nvSpPr>
        <p:spPr>
          <a:xfrm>
            <a:off x="1850454" y="443906"/>
            <a:ext cx="680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2. Estabelecendo Metas: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90B0ED-EF92-4E2F-BA12-B0B70090D629}"/>
              </a:ext>
            </a:extLst>
          </p:cNvPr>
          <p:cNvSpPr txBox="1"/>
          <p:nvPr/>
        </p:nvSpPr>
        <p:spPr>
          <a:xfrm>
            <a:off x="379437" y="1616546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Metas SMART: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5F14-499D-4477-A4B5-69F1EF348ACA}"/>
              </a:ext>
            </a:extLst>
          </p:cNvPr>
          <p:cNvSpPr txBox="1"/>
          <p:nvPr/>
        </p:nvSpPr>
        <p:spPr>
          <a:xfrm>
            <a:off x="415168" y="7411928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Exemplo Real: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7334240-A330-41C3-9096-0812BD633BB5}"/>
              </a:ext>
            </a:extLst>
          </p:cNvPr>
          <p:cNvSpPr/>
          <p:nvPr/>
        </p:nvSpPr>
        <p:spPr>
          <a:xfrm>
            <a:off x="3562023" y="2829275"/>
            <a:ext cx="2237874" cy="2215277"/>
          </a:xfrm>
          <a:prstGeom prst="ellipse">
            <a:avLst/>
          </a:prstGeom>
          <a:solidFill>
            <a:srgbClr val="F1ED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0C9E40E-045B-4200-BEFC-678274732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74" y="3148314"/>
            <a:ext cx="1576138" cy="1576138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6824D2C4-F303-4CFB-9AB5-1B58DA2D6C32}"/>
              </a:ext>
            </a:extLst>
          </p:cNvPr>
          <p:cNvSpPr/>
          <p:nvPr/>
        </p:nvSpPr>
        <p:spPr>
          <a:xfrm>
            <a:off x="2238549" y="4161984"/>
            <a:ext cx="4981074" cy="1443797"/>
          </a:xfrm>
          <a:custGeom>
            <a:avLst/>
            <a:gdLst>
              <a:gd name="connsiteX0" fmla="*/ 0 w 4981074"/>
              <a:gd name="connsiteY0" fmla="*/ 0 h 1443797"/>
              <a:gd name="connsiteX1" fmla="*/ 2406316 w 4981074"/>
              <a:gd name="connsiteY1" fmla="*/ 1443789 h 1443797"/>
              <a:gd name="connsiteX2" fmla="*/ 4884822 w 4981074"/>
              <a:gd name="connsiteY2" fmla="*/ 24063 h 1443797"/>
              <a:gd name="connsiteX3" fmla="*/ 4884822 w 4981074"/>
              <a:gd name="connsiteY3" fmla="*/ 24063 h 1443797"/>
              <a:gd name="connsiteX4" fmla="*/ 4981074 w 4981074"/>
              <a:gd name="connsiteY4" fmla="*/ 192505 h 144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074" h="1443797">
                <a:moveTo>
                  <a:pt x="0" y="0"/>
                </a:moveTo>
                <a:cubicBezTo>
                  <a:pt x="796089" y="719889"/>
                  <a:pt x="1592179" y="1439779"/>
                  <a:pt x="2406316" y="1443789"/>
                </a:cubicBezTo>
                <a:cubicBezTo>
                  <a:pt x="3220453" y="1447799"/>
                  <a:pt x="4884822" y="24063"/>
                  <a:pt x="4884822" y="24063"/>
                </a:cubicBezTo>
                <a:lnTo>
                  <a:pt x="4884822" y="24063"/>
                </a:lnTo>
                <a:lnTo>
                  <a:pt x="4981074" y="19250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8" name="Lágrima 17">
            <a:extLst>
              <a:ext uri="{FF2B5EF4-FFF2-40B4-BE49-F238E27FC236}">
                <a16:creationId xmlns:a16="http://schemas.microsoft.com/office/drawing/2014/main" id="{279A2A51-338D-4F2D-AB05-27EF102B3825}"/>
              </a:ext>
            </a:extLst>
          </p:cNvPr>
          <p:cNvSpPr/>
          <p:nvPr/>
        </p:nvSpPr>
        <p:spPr>
          <a:xfrm rot="1866991">
            <a:off x="994784" y="3882931"/>
            <a:ext cx="760398" cy="778609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9" name="Lágrima 18">
            <a:extLst>
              <a:ext uri="{FF2B5EF4-FFF2-40B4-BE49-F238E27FC236}">
                <a16:creationId xmlns:a16="http://schemas.microsoft.com/office/drawing/2014/main" id="{0EF8D010-2E1A-4A6F-B92B-1469E3A39171}"/>
              </a:ext>
            </a:extLst>
          </p:cNvPr>
          <p:cNvSpPr/>
          <p:nvPr/>
        </p:nvSpPr>
        <p:spPr>
          <a:xfrm>
            <a:off x="2143395" y="5176551"/>
            <a:ext cx="760398" cy="778609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0" name="Lágrima 19">
            <a:extLst>
              <a:ext uri="{FF2B5EF4-FFF2-40B4-BE49-F238E27FC236}">
                <a16:creationId xmlns:a16="http://schemas.microsoft.com/office/drawing/2014/main" id="{D0DCB468-555C-41B1-8C1C-8CC95B480967}"/>
              </a:ext>
            </a:extLst>
          </p:cNvPr>
          <p:cNvSpPr/>
          <p:nvPr/>
        </p:nvSpPr>
        <p:spPr>
          <a:xfrm rot="18952181">
            <a:off x="4348887" y="6021003"/>
            <a:ext cx="760398" cy="778609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1" name="Lágrima 20">
            <a:extLst>
              <a:ext uri="{FF2B5EF4-FFF2-40B4-BE49-F238E27FC236}">
                <a16:creationId xmlns:a16="http://schemas.microsoft.com/office/drawing/2014/main" id="{6F87B8EE-F9B1-4202-BADF-7011E6215A7F}"/>
              </a:ext>
            </a:extLst>
          </p:cNvPr>
          <p:cNvSpPr/>
          <p:nvPr/>
        </p:nvSpPr>
        <p:spPr>
          <a:xfrm rot="16688340">
            <a:off x="6349021" y="5230422"/>
            <a:ext cx="760398" cy="778609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3" name="Lágrima 22">
            <a:extLst>
              <a:ext uri="{FF2B5EF4-FFF2-40B4-BE49-F238E27FC236}">
                <a16:creationId xmlns:a16="http://schemas.microsoft.com/office/drawing/2014/main" id="{36DA7935-1F97-45D7-91C8-BB68ADFC2EE0}"/>
              </a:ext>
            </a:extLst>
          </p:cNvPr>
          <p:cNvSpPr/>
          <p:nvPr/>
        </p:nvSpPr>
        <p:spPr>
          <a:xfrm rot="14087832">
            <a:off x="7585253" y="3858251"/>
            <a:ext cx="760398" cy="778609"/>
          </a:xfrm>
          <a:prstGeom prst="teardrop">
            <a:avLst/>
          </a:prstGeom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EDDADC9-FADE-428A-B754-6F8B482920B0}"/>
              </a:ext>
            </a:extLst>
          </p:cNvPr>
          <p:cNvSpPr/>
          <p:nvPr/>
        </p:nvSpPr>
        <p:spPr>
          <a:xfrm>
            <a:off x="2166360" y="4065732"/>
            <a:ext cx="119595" cy="119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8039983-5550-4F95-A335-ED1DEFAC2865}"/>
              </a:ext>
            </a:extLst>
          </p:cNvPr>
          <p:cNvSpPr/>
          <p:nvPr/>
        </p:nvSpPr>
        <p:spPr>
          <a:xfrm>
            <a:off x="3112844" y="4872198"/>
            <a:ext cx="119595" cy="119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C84BC10-381A-4108-AD3D-D657A99FD921}"/>
              </a:ext>
            </a:extLst>
          </p:cNvPr>
          <p:cNvSpPr/>
          <p:nvPr/>
        </p:nvSpPr>
        <p:spPr>
          <a:xfrm>
            <a:off x="4632831" y="5564351"/>
            <a:ext cx="119595" cy="119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7475AA7-7C6B-412A-9677-5960B80E0FEF}"/>
              </a:ext>
            </a:extLst>
          </p:cNvPr>
          <p:cNvSpPr/>
          <p:nvPr/>
        </p:nvSpPr>
        <p:spPr>
          <a:xfrm>
            <a:off x="6069683" y="4840637"/>
            <a:ext cx="119595" cy="119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7725E3D-23F8-4F0C-B7AC-999BB472F2AB}"/>
              </a:ext>
            </a:extLst>
          </p:cNvPr>
          <p:cNvSpPr/>
          <p:nvPr/>
        </p:nvSpPr>
        <p:spPr>
          <a:xfrm>
            <a:off x="7056915" y="4144579"/>
            <a:ext cx="119595" cy="119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395847F-6C27-46B4-B9CC-E6164ED20713}"/>
              </a:ext>
            </a:extLst>
          </p:cNvPr>
          <p:cNvSpPr txBox="1"/>
          <p:nvPr/>
        </p:nvSpPr>
        <p:spPr>
          <a:xfrm>
            <a:off x="415168" y="4755982"/>
            <a:ext cx="1870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Específicas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EAE7878-E95E-450D-A625-7E171A31C03E}"/>
              </a:ext>
            </a:extLst>
          </p:cNvPr>
          <p:cNvSpPr txBox="1"/>
          <p:nvPr/>
        </p:nvSpPr>
        <p:spPr>
          <a:xfrm>
            <a:off x="1593271" y="5897334"/>
            <a:ext cx="1870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Mensuráveis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B4428BA-CDDE-44FC-915E-060B3AD53113}"/>
              </a:ext>
            </a:extLst>
          </p:cNvPr>
          <p:cNvSpPr txBox="1"/>
          <p:nvPr/>
        </p:nvSpPr>
        <p:spPr>
          <a:xfrm>
            <a:off x="3793692" y="6757054"/>
            <a:ext cx="1870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Alcançáveis 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45DFD2-0085-40FD-A369-B839FD5972A1}"/>
              </a:ext>
            </a:extLst>
          </p:cNvPr>
          <p:cNvSpPr txBox="1"/>
          <p:nvPr/>
        </p:nvSpPr>
        <p:spPr>
          <a:xfrm>
            <a:off x="5875845" y="6119883"/>
            <a:ext cx="1870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 Relevantes 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6346D38-EF50-4426-8DF2-5E5266A19799}"/>
              </a:ext>
            </a:extLst>
          </p:cNvPr>
          <p:cNvSpPr txBox="1"/>
          <p:nvPr/>
        </p:nvSpPr>
        <p:spPr>
          <a:xfrm>
            <a:off x="7043160" y="4815854"/>
            <a:ext cx="1870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Temporais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48F0B90-DBC3-46B1-AA4B-4E1CE57C1DBF}"/>
              </a:ext>
            </a:extLst>
          </p:cNvPr>
          <p:cNvSpPr txBox="1"/>
          <p:nvPr/>
        </p:nvSpPr>
        <p:spPr>
          <a:xfrm>
            <a:off x="1218003" y="3962981"/>
            <a:ext cx="286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5CD62E8-9638-440D-9388-31709498470C}"/>
              </a:ext>
            </a:extLst>
          </p:cNvPr>
          <p:cNvSpPr txBox="1"/>
          <p:nvPr/>
        </p:nvSpPr>
        <p:spPr>
          <a:xfrm>
            <a:off x="2380284" y="5259321"/>
            <a:ext cx="286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M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8EFFC3D-3312-4144-9F94-37637C810487}"/>
              </a:ext>
            </a:extLst>
          </p:cNvPr>
          <p:cNvSpPr txBox="1"/>
          <p:nvPr/>
        </p:nvSpPr>
        <p:spPr>
          <a:xfrm>
            <a:off x="4585775" y="6042231"/>
            <a:ext cx="286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F42ED90-E844-4632-BEC6-A307FCC5DE33}"/>
              </a:ext>
            </a:extLst>
          </p:cNvPr>
          <p:cNvSpPr txBox="1"/>
          <p:nvPr/>
        </p:nvSpPr>
        <p:spPr>
          <a:xfrm>
            <a:off x="6524619" y="5312987"/>
            <a:ext cx="286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R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86F574A-4DCD-463D-8EE1-EF37BA041B3D}"/>
              </a:ext>
            </a:extLst>
          </p:cNvPr>
          <p:cNvSpPr txBox="1"/>
          <p:nvPr/>
        </p:nvSpPr>
        <p:spPr>
          <a:xfrm>
            <a:off x="7872164" y="3945714"/>
            <a:ext cx="1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T</a:t>
            </a:r>
          </a:p>
        </p:txBody>
      </p:sp>
      <p:sp>
        <p:nvSpPr>
          <p:cNvPr id="43" name="Espaço Reservado para Rodapé 42">
            <a:extLst>
              <a:ext uri="{FF2B5EF4-FFF2-40B4-BE49-F238E27FC236}">
                <a16:creationId xmlns:a16="http://schemas.microsoft.com/office/drawing/2014/main" id="{3F5C27B6-07DC-483F-B6D8-699906EC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8004" y="11865189"/>
            <a:ext cx="7284730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44" name="Espaço Reservado para Número de Slide 43">
            <a:extLst>
              <a:ext uri="{FF2B5EF4-FFF2-40B4-BE49-F238E27FC236}">
                <a16:creationId xmlns:a16="http://schemas.microsoft.com/office/drawing/2014/main" id="{07456DAB-97B8-41E6-9036-91373A6F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46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Divisa 7">
            <a:extLst>
              <a:ext uri="{FF2B5EF4-FFF2-40B4-BE49-F238E27FC236}">
                <a16:creationId xmlns:a16="http://schemas.microsoft.com/office/drawing/2014/main" id="{4378D618-84BC-49E1-BE14-7F0CCC2C208E}"/>
              </a:ext>
            </a:extLst>
          </p:cNvPr>
          <p:cNvSpPr/>
          <p:nvPr/>
        </p:nvSpPr>
        <p:spPr>
          <a:xfrm>
            <a:off x="-324510" y="-465813"/>
            <a:ext cx="2186996" cy="1518776"/>
          </a:xfrm>
          <a:prstGeom prst="chevron">
            <a:avLst/>
          </a:prstGeom>
          <a:gradFill>
            <a:gsLst>
              <a:gs pos="0">
                <a:srgbClr val="C0D3CF"/>
              </a:gs>
              <a:gs pos="36000">
                <a:srgbClr val="BACFCA"/>
              </a:gs>
              <a:gs pos="59000">
                <a:srgbClr val="A8C1BE"/>
              </a:gs>
              <a:gs pos="100000">
                <a:srgbClr val="9BB7B3"/>
              </a:gs>
            </a:gsLst>
            <a:path path="circle">
              <a:fillToRect l="100000" t="100000"/>
            </a:path>
          </a:gra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84B2E0C-253C-40B5-BD67-8870200F6DDC}"/>
              </a:ext>
            </a:extLst>
          </p:cNvPr>
          <p:cNvSpPr txBox="1"/>
          <p:nvPr/>
        </p:nvSpPr>
        <p:spPr>
          <a:xfrm>
            <a:off x="396119" y="1624499"/>
            <a:ext cx="716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Estratégia Prática:</a:t>
            </a:r>
            <a:endParaRPr lang="pt-BR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5CCD603-0E9C-4018-8A86-BF4DCCD8601F}"/>
              </a:ext>
            </a:extLst>
          </p:cNvPr>
          <p:cNvSpPr txBox="1"/>
          <p:nvPr/>
        </p:nvSpPr>
        <p:spPr>
          <a:xfrm>
            <a:off x="338371" y="2347200"/>
            <a:ext cx="88476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Defina uma meta específica (ex.: "Escrever 500 palavras por dia").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Meça seu progresso (ex.: Use um diário ou aplicativo de produtividade).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Assegure-se de que seja alcançável (ex.: Comece com um número de palavras confortável).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Mantenha a relevância (ex.: Relacionado ao seu trabalho ou hobbies).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Tenha um prazo (ex.: "Escrever 500 palavras diárias durante um mês").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84EE9A4-C783-49A4-B93E-58B0EDE62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5" y="6865253"/>
            <a:ext cx="7780210" cy="3974980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A1BF1B44-DA96-47F2-A73F-38BDB268CE83}"/>
              </a:ext>
            </a:extLst>
          </p:cNvPr>
          <p:cNvSpPr txBox="1"/>
          <p:nvPr/>
        </p:nvSpPr>
        <p:spPr>
          <a:xfrm>
            <a:off x="5941191" y="332049"/>
            <a:ext cx="3660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Estabelecendo Metas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756DC202-AF9C-4C1B-8F26-8BD27BBA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284" y="11865189"/>
            <a:ext cx="7218948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61B8A52-1898-4AFD-981C-C250E5AB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09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103BD2-73E6-4158-AC27-0ECF002648B4}"/>
              </a:ext>
            </a:extLst>
          </p:cNvPr>
          <p:cNvSpPr/>
          <p:nvPr/>
        </p:nvSpPr>
        <p:spPr>
          <a:xfrm>
            <a:off x="-1" y="-6522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93B4BB">
                  <a:tint val="66000"/>
                  <a:satMod val="160000"/>
                </a:srgbClr>
              </a:gs>
              <a:gs pos="50000">
                <a:srgbClr val="93B4BB">
                  <a:tint val="44500"/>
                  <a:satMod val="160000"/>
                </a:srgbClr>
              </a:gs>
              <a:gs pos="100000">
                <a:srgbClr val="93B4B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A0ABC3-6231-44A5-8A8F-E8D747B43EF6}"/>
              </a:ext>
            </a:extLst>
          </p:cNvPr>
          <p:cNvSpPr txBox="1"/>
          <p:nvPr/>
        </p:nvSpPr>
        <p:spPr>
          <a:xfrm>
            <a:off x="0" y="5411570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chivo SemiBold" pitchFamily="2" charset="0"/>
                <a:ea typeface="Adobe Fan Heiti Std B" panose="020B0700000000000000" pitchFamily="34" charset="-128"/>
                <a:cs typeface="Archivo SemiBold" pitchFamily="2" charset="0"/>
              </a:rPr>
              <a:t>Pequenas Vitórias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A0CEB5-D437-4356-8B3E-8785C09B94D2}"/>
              </a:ext>
            </a:extLst>
          </p:cNvPr>
          <p:cNvSpPr txBox="1"/>
          <p:nvPr/>
        </p:nvSpPr>
        <p:spPr>
          <a:xfrm>
            <a:off x="1" y="2546360"/>
            <a:ext cx="9601199" cy="31700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BR" sz="200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cs typeface="Archivo SemiBold" pitchFamily="2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E63577E-7037-46C2-AC32-A3D38C4233D1}"/>
              </a:ext>
            </a:extLst>
          </p:cNvPr>
          <p:cNvSpPr/>
          <p:nvPr/>
        </p:nvSpPr>
        <p:spPr>
          <a:xfrm>
            <a:off x="718456" y="6735009"/>
            <a:ext cx="8164286" cy="244104"/>
          </a:xfrm>
          <a:prstGeom prst="rect">
            <a:avLst/>
          </a:prstGeom>
          <a:gradFill flip="none" rotWithShape="1">
            <a:gsLst>
              <a:gs pos="0">
                <a:srgbClr val="D5F4FF"/>
              </a:gs>
              <a:gs pos="36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5B89BB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1734E2-9875-47B9-875D-50C4DC0B8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9096" y="11865189"/>
            <a:ext cx="7267072" cy="681567"/>
          </a:xfrm>
        </p:spPr>
        <p:txBody>
          <a:bodyPr/>
          <a:lstStyle/>
          <a:p>
            <a:r>
              <a:rPr lang="pt-BR" dirty="0"/>
              <a:t>Produtividade com Propósito: Estratégias para o Sucesso Pessoal com TDAH - Carla Vasconcelos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121D29-0C34-4048-B170-32487FE2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4CA38-BD62-48FD-BE66-EA42E16193A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2302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</TotalTime>
  <Words>1254</Words>
  <Application>Microsoft Office PowerPoint</Application>
  <PresentationFormat>Papel A3 (297 x 420 mm)</PresentationFormat>
  <Paragraphs>134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Archivo SemiBold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Produtividade com Propósito: Estratégias para o Sucesso Pessoal com TDAH</dc:title>
  <dc:subject>Produtividade</dc:subject>
  <dc:creator>Carla Vasconcelos</dc:creator>
  <cp:lastModifiedBy>Carla Vasconcelos</cp:lastModifiedBy>
  <cp:revision>2</cp:revision>
  <dcterms:created xsi:type="dcterms:W3CDTF">2024-07-25T18:23:17Z</dcterms:created>
  <dcterms:modified xsi:type="dcterms:W3CDTF">2024-07-26T02:56:51Z</dcterms:modified>
</cp:coreProperties>
</file>